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6" autoAdjust="0"/>
    <p:restoredTop sz="94660"/>
  </p:normalViewPr>
  <p:slideViewPr>
    <p:cSldViewPr snapToGrid="0" showGuides="1">
      <p:cViewPr varScale="1">
        <p:scale>
          <a:sx n="73" d="100"/>
          <a:sy n="73" d="100"/>
        </p:scale>
        <p:origin x="36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en-US"/>
          </a:p>
        </p:txBody>
      </p:sp>
      <p:sp>
        <p:nvSpPr>
          <p:cNvPr id="4" name="日期占位符 3"/>
          <p:cNvSpPr>
            <a:spLocks noGrp="1"/>
          </p:cNvSpPr>
          <p:nvPr>
            <p:ph type="dt" sz="half" idx="10"/>
          </p:nvPr>
        </p:nvSpPr>
        <p:spPr/>
        <p:txBody>
          <a:bodyPr/>
          <a:lstStyle/>
          <a:p>
            <a:fld id="{579E86E8-89B9-485D-B7BB-291992E72A2D}" type="datetimeFigureOut">
              <a:rPr lang="en-US" smtClean="0"/>
              <a:t>11/24/2017</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7C43EBAE-0FF4-4104-9993-DBB6CA55ED20}" type="slidenum">
              <a:rPr lang="en-US" smtClean="0"/>
              <a:t>‹#›</a:t>
            </a:fld>
            <a:endParaRPr lang="en-US"/>
          </a:p>
        </p:txBody>
      </p:sp>
    </p:spTree>
    <p:extLst>
      <p:ext uri="{BB962C8B-B14F-4D97-AF65-F5344CB8AC3E}">
        <p14:creationId xmlns:p14="http://schemas.microsoft.com/office/powerpoint/2010/main" val="4007976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p>
            <a:fld id="{579E86E8-89B9-485D-B7BB-291992E72A2D}" type="datetimeFigureOut">
              <a:rPr lang="en-US" smtClean="0"/>
              <a:t>11/24/2017</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7C43EBAE-0FF4-4104-9993-DBB6CA55ED20}" type="slidenum">
              <a:rPr lang="en-US" smtClean="0"/>
              <a:t>‹#›</a:t>
            </a:fld>
            <a:endParaRPr lang="en-US"/>
          </a:p>
        </p:txBody>
      </p:sp>
    </p:spTree>
    <p:extLst>
      <p:ext uri="{BB962C8B-B14F-4D97-AF65-F5344CB8AC3E}">
        <p14:creationId xmlns:p14="http://schemas.microsoft.com/office/powerpoint/2010/main" val="3003901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p>
            <a:fld id="{579E86E8-89B9-485D-B7BB-291992E72A2D}" type="datetimeFigureOut">
              <a:rPr lang="en-US" smtClean="0"/>
              <a:t>11/24/2017</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7C43EBAE-0FF4-4104-9993-DBB6CA55ED20}" type="slidenum">
              <a:rPr lang="en-US" smtClean="0"/>
              <a:t>‹#›</a:t>
            </a:fld>
            <a:endParaRPr lang="en-US"/>
          </a:p>
        </p:txBody>
      </p:sp>
    </p:spTree>
    <p:extLst>
      <p:ext uri="{BB962C8B-B14F-4D97-AF65-F5344CB8AC3E}">
        <p14:creationId xmlns:p14="http://schemas.microsoft.com/office/powerpoint/2010/main" val="2113148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p>
            <a:fld id="{579E86E8-89B9-485D-B7BB-291992E72A2D}" type="datetimeFigureOut">
              <a:rPr lang="en-US" smtClean="0"/>
              <a:t>11/24/2017</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7C43EBAE-0FF4-4104-9993-DBB6CA55ED20}" type="slidenum">
              <a:rPr lang="en-US" smtClean="0"/>
              <a:t>‹#›</a:t>
            </a:fld>
            <a:endParaRPr lang="en-US"/>
          </a:p>
        </p:txBody>
      </p:sp>
    </p:spTree>
    <p:extLst>
      <p:ext uri="{BB962C8B-B14F-4D97-AF65-F5344CB8AC3E}">
        <p14:creationId xmlns:p14="http://schemas.microsoft.com/office/powerpoint/2010/main" val="2850917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579E86E8-89B9-485D-B7BB-291992E72A2D}" type="datetimeFigureOut">
              <a:rPr lang="en-US" smtClean="0"/>
              <a:t>11/24/2017</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7C43EBAE-0FF4-4104-9993-DBB6CA55ED20}" type="slidenum">
              <a:rPr lang="en-US" smtClean="0"/>
              <a:t>‹#›</a:t>
            </a:fld>
            <a:endParaRPr lang="en-US"/>
          </a:p>
        </p:txBody>
      </p:sp>
    </p:spTree>
    <p:extLst>
      <p:ext uri="{BB962C8B-B14F-4D97-AF65-F5344CB8AC3E}">
        <p14:creationId xmlns:p14="http://schemas.microsoft.com/office/powerpoint/2010/main" val="2960298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4"/>
          <p:cNvSpPr>
            <a:spLocks noGrp="1"/>
          </p:cNvSpPr>
          <p:nvPr>
            <p:ph type="dt" sz="half" idx="10"/>
          </p:nvPr>
        </p:nvSpPr>
        <p:spPr/>
        <p:txBody>
          <a:bodyPr/>
          <a:lstStyle/>
          <a:p>
            <a:fld id="{579E86E8-89B9-485D-B7BB-291992E72A2D}" type="datetimeFigureOut">
              <a:rPr lang="en-US" smtClean="0"/>
              <a:t>11/24/2017</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7C43EBAE-0FF4-4104-9993-DBB6CA55ED20}" type="slidenum">
              <a:rPr lang="en-US" smtClean="0"/>
              <a:t>‹#›</a:t>
            </a:fld>
            <a:endParaRPr lang="en-US"/>
          </a:p>
        </p:txBody>
      </p:sp>
    </p:spTree>
    <p:extLst>
      <p:ext uri="{BB962C8B-B14F-4D97-AF65-F5344CB8AC3E}">
        <p14:creationId xmlns:p14="http://schemas.microsoft.com/office/powerpoint/2010/main" val="1233534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6"/>
          <p:cNvSpPr>
            <a:spLocks noGrp="1"/>
          </p:cNvSpPr>
          <p:nvPr>
            <p:ph type="dt" sz="half" idx="10"/>
          </p:nvPr>
        </p:nvSpPr>
        <p:spPr/>
        <p:txBody>
          <a:bodyPr/>
          <a:lstStyle/>
          <a:p>
            <a:fld id="{579E86E8-89B9-485D-B7BB-291992E72A2D}" type="datetimeFigureOut">
              <a:rPr lang="en-US" smtClean="0"/>
              <a:t>11/24/2017</a:t>
            </a:fld>
            <a:endParaRPr lang="en-US"/>
          </a:p>
        </p:txBody>
      </p:sp>
      <p:sp>
        <p:nvSpPr>
          <p:cNvPr id="8" name="页脚占位符 7"/>
          <p:cNvSpPr>
            <a:spLocks noGrp="1"/>
          </p:cNvSpPr>
          <p:nvPr>
            <p:ph type="ftr" sz="quarter" idx="11"/>
          </p:nvPr>
        </p:nvSpPr>
        <p:spPr/>
        <p:txBody>
          <a:bodyPr/>
          <a:lstStyle/>
          <a:p>
            <a:endParaRPr lang="en-US"/>
          </a:p>
        </p:txBody>
      </p:sp>
      <p:sp>
        <p:nvSpPr>
          <p:cNvPr id="9" name="灯片编号占位符 8"/>
          <p:cNvSpPr>
            <a:spLocks noGrp="1"/>
          </p:cNvSpPr>
          <p:nvPr>
            <p:ph type="sldNum" sz="quarter" idx="12"/>
          </p:nvPr>
        </p:nvSpPr>
        <p:spPr/>
        <p:txBody>
          <a:bodyPr/>
          <a:lstStyle/>
          <a:p>
            <a:fld id="{7C43EBAE-0FF4-4104-9993-DBB6CA55ED20}" type="slidenum">
              <a:rPr lang="en-US" smtClean="0"/>
              <a:t>‹#›</a:t>
            </a:fld>
            <a:endParaRPr lang="en-US"/>
          </a:p>
        </p:txBody>
      </p:sp>
    </p:spTree>
    <p:extLst>
      <p:ext uri="{BB962C8B-B14F-4D97-AF65-F5344CB8AC3E}">
        <p14:creationId xmlns:p14="http://schemas.microsoft.com/office/powerpoint/2010/main" val="1851427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lstStyle/>
          <a:p>
            <a:fld id="{579E86E8-89B9-485D-B7BB-291992E72A2D}" type="datetimeFigureOut">
              <a:rPr lang="en-US" smtClean="0"/>
              <a:t>11/24/2017</a:t>
            </a:fld>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7C43EBAE-0FF4-4104-9993-DBB6CA55ED20}" type="slidenum">
              <a:rPr lang="en-US" smtClean="0"/>
              <a:t>‹#›</a:t>
            </a:fld>
            <a:endParaRPr lang="en-US"/>
          </a:p>
        </p:txBody>
      </p:sp>
    </p:spTree>
    <p:extLst>
      <p:ext uri="{BB962C8B-B14F-4D97-AF65-F5344CB8AC3E}">
        <p14:creationId xmlns:p14="http://schemas.microsoft.com/office/powerpoint/2010/main" val="176178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79E86E8-89B9-485D-B7BB-291992E72A2D}" type="datetimeFigureOut">
              <a:rPr lang="en-US" smtClean="0"/>
              <a:t>11/24/2017</a:t>
            </a:fld>
            <a:endParaRPr lang="en-US"/>
          </a:p>
        </p:txBody>
      </p:sp>
      <p:sp>
        <p:nvSpPr>
          <p:cNvPr id="3" name="页脚占位符 2"/>
          <p:cNvSpPr>
            <a:spLocks noGrp="1"/>
          </p:cNvSpPr>
          <p:nvPr>
            <p:ph type="ftr" sz="quarter" idx="11"/>
          </p:nvPr>
        </p:nvSpPr>
        <p:spPr/>
        <p:txBody>
          <a:bodyPr/>
          <a:lstStyle/>
          <a:p>
            <a:endParaRPr lang="en-US"/>
          </a:p>
        </p:txBody>
      </p:sp>
      <p:sp>
        <p:nvSpPr>
          <p:cNvPr id="4" name="灯片编号占位符 3"/>
          <p:cNvSpPr>
            <a:spLocks noGrp="1"/>
          </p:cNvSpPr>
          <p:nvPr>
            <p:ph type="sldNum" sz="quarter" idx="12"/>
          </p:nvPr>
        </p:nvSpPr>
        <p:spPr/>
        <p:txBody>
          <a:bodyPr/>
          <a:lstStyle/>
          <a:p>
            <a:fld id="{7C43EBAE-0FF4-4104-9993-DBB6CA55ED20}" type="slidenum">
              <a:rPr lang="en-US" smtClean="0"/>
              <a:t>‹#›</a:t>
            </a:fld>
            <a:endParaRPr lang="en-US"/>
          </a:p>
        </p:txBody>
      </p:sp>
    </p:spTree>
    <p:extLst>
      <p:ext uri="{BB962C8B-B14F-4D97-AF65-F5344CB8AC3E}">
        <p14:creationId xmlns:p14="http://schemas.microsoft.com/office/powerpoint/2010/main" val="2263966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579E86E8-89B9-485D-B7BB-291992E72A2D}" type="datetimeFigureOut">
              <a:rPr lang="en-US" smtClean="0"/>
              <a:t>11/24/2017</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7C43EBAE-0FF4-4104-9993-DBB6CA55ED20}" type="slidenum">
              <a:rPr lang="en-US" smtClean="0"/>
              <a:t>‹#›</a:t>
            </a:fld>
            <a:endParaRPr lang="en-US"/>
          </a:p>
        </p:txBody>
      </p:sp>
    </p:spTree>
    <p:extLst>
      <p:ext uri="{BB962C8B-B14F-4D97-AF65-F5344CB8AC3E}">
        <p14:creationId xmlns:p14="http://schemas.microsoft.com/office/powerpoint/2010/main" val="4091898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579E86E8-89B9-485D-B7BB-291992E72A2D}" type="datetimeFigureOut">
              <a:rPr lang="en-US" smtClean="0"/>
              <a:t>11/24/2017</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7C43EBAE-0FF4-4104-9993-DBB6CA55ED20}" type="slidenum">
              <a:rPr lang="en-US" smtClean="0"/>
              <a:t>‹#›</a:t>
            </a:fld>
            <a:endParaRPr lang="en-US"/>
          </a:p>
        </p:txBody>
      </p:sp>
    </p:spTree>
    <p:extLst>
      <p:ext uri="{BB962C8B-B14F-4D97-AF65-F5344CB8AC3E}">
        <p14:creationId xmlns:p14="http://schemas.microsoft.com/office/powerpoint/2010/main" val="439279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9E86E8-89B9-485D-B7BB-291992E72A2D}" type="datetimeFigureOut">
              <a:rPr lang="en-US" smtClean="0"/>
              <a:t>11/24/2017</a:t>
            </a:fld>
            <a:endParaRPr 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43EBAE-0FF4-4104-9993-DBB6CA55ED20}" type="slidenum">
              <a:rPr lang="en-US" smtClean="0"/>
              <a:t>‹#›</a:t>
            </a:fld>
            <a:endParaRPr lang="en-US"/>
          </a:p>
        </p:txBody>
      </p:sp>
    </p:spTree>
    <p:extLst>
      <p:ext uri="{BB962C8B-B14F-4D97-AF65-F5344CB8AC3E}">
        <p14:creationId xmlns:p14="http://schemas.microsoft.com/office/powerpoint/2010/main" val="1653499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ocusky.com.cn/"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www.animiz.cn/"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wcapture.cn/" TargetMode="External"/><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www.wmindmap.cn/"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yunzhan365.com/"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www.mingbianji.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4560965" y="-33009"/>
            <a:ext cx="307007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1pPr>
            <a:lvl2pPr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2pPr>
            <a:lvl3pPr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3pPr>
            <a:lvl4pPr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4pPr>
            <a:lvl5pPr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5pPr>
            <a:lvl6pPr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6pPr>
            <a:lvl7pPr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7pPr>
            <a:lvl8pPr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8pPr>
            <a:lvl9pPr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2743200" algn="ctr"/>
                <a:tab pos="5486400" algn="r"/>
              </a:tabLst>
            </a:pPr>
            <a:r>
              <a:rPr kumimoji="0" lang="zh-CN" altLang="en-US" sz="2800" b="1" i="0" u="none" strike="noStrike" cap="none" normalizeH="0" baseline="0" dirty="0" smtClean="0">
                <a:ln>
                  <a:noFill/>
                </a:ln>
                <a:solidFill>
                  <a:schemeClr val="tx1"/>
                </a:solidFill>
                <a:effectLst/>
                <a:latin typeface="等线" panose="02010600030101010101" pitchFamily="2" charset="-122"/>
                <a:ea typeface="幼圆" panose="02010509060101010101" pitchFamily="49" charset="-122"/>
                <a:cs typeface="Times New Roman" panose="02020603050405020304" pitchFamily="18" charset="0"/>
              </a:rPr>
              <a:t>万彩精品免费软件</a:t>
            </a:r>
            <a:endParaRPr kumimoji="0" lang="zh-CN" altLang="en-US" sz="2400" b="1" i="0" u="none" strike="noStrike" cap="none" normalizeH="0" baseline="0" dirty="0" smtClean="0">
              <a:ln>
                <a:noFill/>
              </a:ln>
              <a:solidFill>
                <a:schemeClr val="tx1"/>
              </a:solidFill>
              <a:effectLst/>
            </a:endParaRPr>
          </a:p>
        </p:txBody>
      </p:sp>
      <p:pic>
        <p:nvPicPr>
          <p:cNvPr id="5" name="Picture 4" descr="万彩录屏大师.png"/>
          <p:cNvPicPr/>
          <p:nvPr/>
        </p:nvPicPr>
        <p:blipFill>
          <a:blip r:embed="rId2" cstate="print"/>
          <a:stretch>
            <a:fillRect/>
          </a:stretch>
        </p:blipFill>
        <p:spPr>
          <a:xfrm>
            <a:off x="704714" y="1027988"/>
            <a:ext cx="1738040" cy="2401011"/>
          </a:xfrm>
          <a:prstGeom prst="rect">
            <a:avLst/>
          </a:prstGeom>
        </p:spPr>
      </p:pic>
      <p:sp>
        <p:nvSpPr>
          <p:cNvPr id="6" name="矩形 5"/>
          <p:cNvSpPr/>
          <p:nvPr/>
        </p:nvSpPr>
        <p:spPr>
          <a:xfrm>
            <a:off x="3663302" y="760366"/>
            <a:ext cx="6096000" cy="2554545"/>
          </a:xfrm>
          <a:prstGeom prst="rect">
            <a:avLst/>
          </a:prstGeom>
        </p:spPr>
        <p:txBody>
          <a:bodyPr>
            <a:spAutoFit/>
          </a:bodyPr>
          <a:lstStyle/>
          <a:p>
            <a:pPr algn="just">
              <a:spcAft>
                <a:spcPts val="0"/>
              </a:spcAft>
            </a:pPr>
            <a:r>
              <a:rPr lang="en-US" b="1" u="sng" kern="100" dirty="0">
                <a:solidFill>
                  <a:srgbClr val="0563C1"/>
                </a:solidFill>
                <a:latin typeface="幼圆" panose="02010509060101010101" pitchFamily="49" charset="-122"/>
                <a:ea typeface="等线" panose="02010600030101010101" pitchFamily="2" charset="-122"/>
                <a:cs typeface="Times New Roman" panose="02020603050405020304" pitchFamily="18" charset="0"/>
                <a:hlinkClick r:id="rId3"/>
              </a:rPr>
              <a:t>Focusky</a:t>
            </a:r>
            <a:r>
              <a:rPr lang="zh-CN" altLang="en-US" b="1" u="sng" kern="100" dirty="0">
                <a:solidFill>
                  <a:srgbClr val="0563C1"/>
                </a:solidFill>
                <a:latin typeface="幼圆" panose="02010509060101010101" pitchFamily="49" charset="-122"/>
                <a:cs typeface="Times New Roman" panose="02020603050405020304" pitchFamily="18" charset="0"/>
                <a:hlinkClick r:id="rId3"/>
              </a:rPr>
              <a:t>动画演示大师</a:t>
            </a:r>
            <a:r>
              <a:rPr lang="en-US" b="1" kern="100" dirty="0">
                <a:latin typeface="幼圆" panose="02010509060101010101" pitchFamily="49" charset="-122"/>
                <a:ea typeface="等线" panose="02010600030101010101" pitchFamily="2" charset="-122"/>
                <a:cs typeface="Times New Roman" panose="02020603050405020304" pitchFamily="18" charset="0"/>
              </a:rPr>
              <a:t> </a:t>
            </a:r>
            <a:endParaRPr lang="en-US" sz="1400" kern="100" dirty="0" smtClean="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zh-CN" sz="1600" b="1" kern="100" dirty="0" smtClean="0">
                <a:effectLst/>
                <a:latin typeface="等线" panose="02010600030101010101" pitchFamily="2" charset="-122"/>
                <a:ea typeface="幼圆" panose="02010509060101010101" pitchFamily="49" charset="-122"/>
                <a:cs typeface="Times New Roman" panose="02020603050405020304" pitchFamily="18" charset="0"/>
              </a:rPr>
              <a:t>（</a:t>
            </a:r>
            <a:r>
              <a:rPr lang="en-US" sz="1600" b="1" kern="100" dirty="0" smtClean="0">
                <a:effectLst/>
                <a:latin typeface="幼圆" panose="02010509060101010101" pitchFamily="49" charset="-122"/>
                <a:ea typeface="等线" panose="02010600030101010101" pitchFamily="2" charset="-122"/>
                <a:cs typeface="Times New Roman" panose="02020603050405020304" pitchFamily="18" charset="0"/>
              </a:rPr>
              <a:t>www.focusky.com.cn</a:t>
            </a:r>
            <a:r>
              <a:rPr lang="zh-CN" altLang="en-US" sz="1600" b="1" kern="100" dirty="0">
                <a:latin typeface="幼圆" panose="02010509060101010101" pitchFamily="49" charset="-122"/>
                <a:cs typeface="Times New Roman" panose="02020603050405020304" pitchFamily="18" charset="0"/>
              </a:rPr>
              <a:t>）</a:t>
            </a:r>
            <a:endParaRPr lang="en-US" sz="1400" kern="100" dirty="0" smtClean="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kern="100" dirty="0">
                <a:latin typeface="幼圆" panose="02010509060101010101" pitchFamily="49" charset="-122"/>
                <a:ea typeface="等线" panose="02010600030101010101" pitchFamily="2" charset="-122"/>
                <a:cs typeface="Times New Roman" panose="02020603050405020304" pitchFamily="18" charset="0"/>
              </a:rPr>
              <a:t>Focusky</a:t>
            </a:r>
            <a:r>
              <a:rPr lang="zh-CN" altLang="en-US" kern="100" dirty="0">
                <a:latin typeface="幼圆" panose="02010509060101010101" pitchFamily="49" charset="-122"/>
                <a:cs typeface="Times New Roman" panose="02020603050405020304" pitchFamily="18" charset="0"/>
              </a:rPr>
              <a:t>是一款免费、高效的</a:t>
            </a:r>
            <a:r>
              <a:rPr lang="en-US" kern="100" dirty="0">
                <a:latin typeface="幼圆" panose="02010509060101010101" pitchFamily="49" charset="-122"/>
                <a:ea typeface="等线" panose="02010600030101010101" pitchFamily="2" charset="-122"/>
                <a:cs typeface="Times New Roman" panose="02020603050405020304" pitchFamily="18" charset="0"/>
              </a:rPr>
              <a:t>3D</a:t>
            </a:r>
            <a:r>
              <a:rPr lang="zh-CN" altLang="en-US" kern="100" dirty="0">
                <a:latin typeface="幼圆" panose="02010509060101010101" pitchFamily="49" charset="-122"/>
                <a:cs typeface="Times New Roman" panose="02020603050405020304" pitchFamily="18" charset="0"/>
              </a:rPr>
              <a:t>动态</a:t>
            </a:r>
            <a:r>
              <a:rPr lang="en-US" kern="100" dirty="0">
                <a:latin typeface="幼圆" panose="02010509060101010101" pitchFamily="49" charset="-122"/>
                <a:ea typeface="等线" panose="02010600030101010101" pitchFamily="2" charset="-122"/>
                <a:cs typeface="Times New Roman" panose="02020603050405020304" pitchFamily="18" charset="0"/>
              </a:rPr>
              <a:t>PPT</a:t>
            </a:r>
            <a:r>
              <a:rPr lang="zh-CN" altLang="en-US" kern="100" dirty="0">
                <a:latin typeface="幼圆" panose="02010509060101010101" pitchFamily="49" charset="-122"/>
                <a:cs typeface="Times New Roman" panose="02020603050405020304" pitchFamily="18" charset="0"/>
              </a:rPr>
              <a:t>演示制作软件。极其简单的操作使得人人都得心应手。通过</a:t>
            </a:r>
            <a:r>
              <a:rPr lang="en-US" kern="100" dirty="0">
                <a:latin typeface="幼圆" panose="02010509060101010101" pitchFamily="49" charset="-122"/>
                <a:ea typeface="等线" panose="02010600030101010101" pitchFamily="2" charset="-122"/>
                <a:cs typeface="Times New Roman" panose="02020603050405020304" pitchFamily="18" charset="0"/>
              </a:rPr>
              <a:t>3D</a:t>
            </a:r>
            <a:r>
              <a:rPr lang="zh-CN" altLang="en-US" kern="100" dirty="0">
                <a:latin typeface="幼圆" panose="02010509060101010101" pitchFamily="49" charset="-122"/>
                <a:cs typeface="Times New Roman" panose="02020603050405020304" pitchFamily="18" charset="0"/>
              </a:rPr>
              <a:t>无限缩放</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旋转</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移动 的切换方式，使演示生动有趣，并且效果专业。酷炫的动画效果为</a:t>
            </a:r>
            <a:r>
              <a:rPr lang="en-US" kern="100" dirty="0">
                <a:latin typeface="幼圆" panose="02010509060101010101" pitchFamily="49" charset="-122"/>
                <a:ea typeface="等线" panose="02010600030101010101" pitchFamily="2" charset="-122"/>
                <a:cs typeface="Times New Roman" panose="02020603050405020304" pitchFamily="18" charset="0"/>
              </a:rPr>
              <a:t>3D</a:t>
            </a:r>
            <a:r>
              <a:rPr lang="zh-CN" altLang="en-US" kern="100" dirty="0">
                <a:latin typeface="幼圆" panose="02010509060101010101" pitchFamily="49" charset="-122"/>
                <a:cs typeface="Times New Roman" panose="02020603050405020304" pitchFamily="18" charset="0"/>
              </a:rPr>
              <a:t>演示锦上添花。海量的模板和素材免除各种寻找与构思的烦恼。多种输出方式使得演示广泛传播。</a:t>
            </a:r>
            <a:r>
              <a:rPr lang="en-US" kern="100" dirty="0">
                <a:latin typeface="幼圆" panose="02010509060101010101" pitchFamily="49" charset="-122"/>
                <a:ea typeface="等线" panose="02010600030101010101" pitchFamily="2" charset="-122"/>
                <a:cs typeface="Times New Roman" panose="02020603050405020304" pitchFamily="18" charset="0"/>
              </a:rPr>
              <a:t> Focusky</a:t>
            </a:r>
            <a:r>
              <a:rPr lang="zh-CN" altLang="en-US" kern="100" dirty="0">
                <a:latin typeface="幼圆" panose="02010509060101010101" pitchFamily="49" charset="-122"/>
                <a:cs typeface="Times New Roman" panose="02020603050405020304" pitchFamily="18" charset="0"/>
              </a:rPr>
              <a:t>让</a:t>
            </a:r>
            <a:r>
              <a:rPr lang="en-US" kern="100" dirty="0">
                <a:latin typeface="幼圆" panose="02010509060101010101" pitchFamily="49" charset="-122"/>
                <a:ea typeface="等线" panose="02010600030101010101" pitchFamily="2" charset="-122"/>
                <a:cs typeface="Times New Roman" panose="02020603050405020304" pitchFamily="18" charset="0"/>
              </a:rPr>
              <a:t>PPT</a:t>
            </a:r>
            <a:r>
              <a:rPr lang="zh-CN" altLang="en-US" kern="100" dirty="0">
                <a:latin typeface="幼圆" panose="02010509060101010101" pitchFamily="49" charset="-122"/>
                <a:cs typeface="Times New Roman" panose="02020603050405020304" pitchFamily="18" charset="0"/>
              </a:rPr>
              <a:t>演示更出彩，随心制作动画</a:t>
            </a:r>
            <a:r>
              <a:rPr lang="en-US" kern="100" dirty="0">
                <a:latin typeface="幼圆" panose="02010509060101010101" pitchFamily="49" charset="-122"/>
                <a:ea typeface="等线" panose="02010600030101010101" pitchFamily="2" charset="-122"/>
                <a:cs typeface="Times New Roman" panose="02020603050405020304" pitchFamily="18" charset="0"/>
              </a:rPr>
              <a:t>PPT</a:t>
            </a:r>
            <a:r>
              <a:rPr lang="zh-CN" altLang="en-US" kern="100" dirty="0">
                <a:latin typeface="幼圆" panose="02010509060101010101" pitchFamily="49" charset="-122"/>
                <a:cs typeface="Times New Roman" panose="02020603050405020304" pitchFamily="18" charset="0"/>
              </a:rPr>
              <a:t>演示，动画宣传片以及微课等演示。</a:t>
            </a:r>
            <a:endParaRPr lang="en-US"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7" name="矩形 6"/>
          <p:cNvSpPr/>
          <p:nvPr/>
        </p:nvSpPr>
        <p:spPr>
          <a:xfrm>
            <a:off x="704714" y="4082705"/>
            <a:ext cx="6096000" cy="2585323"/>
          </a:xfrm>
          <a:prstGeom prst="rect">
            <a:avLst/>
          </a:prstGeom>
        </p:spPr>
        <p:txBody>
          <a:bodyPr>
            <a:spAutoFit/>
          </a:bodyPr>
          <a:lstStyle/>
          <a:p>
            <a:pPr algn="just">
              <a:spcAft>
                <a:spcPts val="0"/>
              </a:spcAft>
            </a:pPr>
            <a:r>
              <a:rPr lang="zh-CN" altLang="en-US" b="1" u="sng" kern="100" dirty="0">
                <a:solidFill>
                  <a:srgbClr val="0563C1"/>
                </a:solidFill>
                <a:latin typeface="等线" panose="02010600030101010101" pitchFamily="2" charset="-122"/>
                <a:ea typeface="幼圆" panose="02010509060101010101" pitchFamily="49" charset="-122"/>
                <a:cs typeface="Times New Roman" panose="02020603050405020304" pitchFamily="18" charset="0"/>
                <a:hlinkClick r:id="rId4"/>
              </a:rPr>
              <a:t>万彩动画大师</a:t>
            </a:r>
            <a:r>
              <a:rPr lang="en-US" b="1" kern="100" dirty="0">
                <a:latin typeface="幼圆" panose="02010509060101010101" pitchFamily="49" charset="-122"/>
                <a:ea typeface="等线" panose="02010600030101010101" pitchFamily="2" charset="-122"/>
                <a:cs typeface="Times New Roman" panose="02020603050405020304" pitchFamily="18" charset="0"/>
              </a:rPr>
              <a:t> </a:t>
            </a:r>
            <a:r>
              <a:rPr lang="zh-CN" sz="1600" b="1" kern="100" dirty="0" smtClean="0">
                <a:effectLst/>
                <a:latin typeface="等线" panose="02010600030101010101" pitchFamily="2" charset="-122"/>
                <a:ea typeface="幼圆" panose="02010509060101010101" pitchFamily="49" charset="-122"/>
                <a:cs typeface="Times New Roman" panose="02020603050405020304" pitchFamily="18" charset="0"/>
              </a:rPr>
              <a:t>（</a:t>
            </a:r>
            <a:r>
              <a:rPr lang="en-US" sz="1600" b="1" kern="100" dirty="0" smtClean="0">
                <a:effectLst/>
                <a:latin typeface="幼圆" panose="02010509060101010101" pitchFamily="49" charset="-122"/>
                <a:ea typeface="等线" panose="02010600030101010101" pitchFamily="2" charset="-122"/>
                <a:cs typeface="Times New Roman" panose="02020603050405020304" pitchFamily="18" charset="0"/>
              </a:rPr>
              <a:t>www.animiz.cn</a:t>
            </a:r>
            <a:r>
              <a:rPr lang="zh-CN" altLang="en-US" sz="1600" b="1" kern="100" dirty="0">
                <a:latin typeface="幼圆" panose="02010509060101010101" pitchFamily="49" charset="-122"/>
                <a:cs typeface="Times New Roman" panose="02020603050405020304" pitchFamily="18" charset="0"/>
              </a:rPr>
              <a:t>）</a:t>
            </a:r>
            <a:endParaRPr lang="en-US" sz="1400" kern="100" dirty="0" smtClean="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zh-CN" altLang="en-US" kern="100" dirty="0">
                <a:latin typeface="等线" panose="02010600030101010101" pitchFamily="2" charset="-122"/>
                <a:ea typeface="幼圆" panose="02010509060101010101" pitchFamily="49" charset="-122"/>
                <a:cs typeface="Times New Roman" panose="02020603050405020304" pitchFamily="18" charset="0"/>
              </a:rPr>
              <a:t>功能强大的动画视频</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微课制作软件，轻松做出专业级的</a:t>
            </a:r>
            <a:r>
              <a:rPr lang="en-US" kern="100" dirty="0">
                <a:latin typeface="幼圆" panose="02010509060101010101" pitchFamily="49" charset="-122"/>
                <a:ea typeface="等线" panose="02010600030101010101" pitchFamily="2" charset="-122"/>
                <a:cs typeface="Times New Roman" panose="02020603050405020304" pitchFamily="18" charset="0"/>
              </a:rPr>
              <a:t>MG</a:t>
            </a:r>
            <a:r>
              <a:rPr lang="zh-CN" altLang="en-US" kern="100" dirty="0">
                <a:latin typeface="幼圆" panose="02010509060101010101" pitchFamily="49" charset="-122"/>
                <a:cs typeface="Times New Roman" panose="02020603050405020304" pitchFamily="18" charset="0"/>
              </a:rPr>
              <a:t>动画！简单易上手的操作体验，内置海量精美模板和素材使您的视频制作高效快速。强大的时间轴支持添加镜头（缩放</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旋转</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移动）、背景（图片背景、</a:t>
            </a:r>
            <a:r>
              <a:rPr lang="en-US" kern="100" dirty="0">
                <a:latin typeface="幼圆" panose="02010509060101010101" pitchFamily="49" charset="-122"/>
                <a:ea typeface="等线" panose="02010600030101010101" pitchFamily="2" charset="-122"/>
                <a:cs typeface="Times New Roman" panose="02020603050405020304" pitchFamily="18" charset="0"/>
              </a:rPr>
              <a:t>3D</a:t>
            </a:r>
            <a:r>
              <a:rPr lang="zh-CN" altLang="en-US" kern="100" dirty="0">
                <a:latin typeface="幼圆" panose="02010509060101010101" pitchFamily="49" charset="-122"/>
                <a:cs typeface="Times New Roman" panose="02020603050405020304" pitchFamily="18" charset="0"/>
              </a:rPr>
              <a:t>背景）、字幕、录音、语音合成，使可编辑元素内容呈现更生动形象，搭配丰富的动画效果（进场</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强调</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退场）让整个动画视频妙趣横生。制作好的动画视频</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微课视频支持输出多种格式，或上传为云作品在线播放，分享到微信，非常方便。</a:t>
            </a:r>
            <a:endParaRPr lang="en-US"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8" name="Picture 4" descr="万彩录屏大师.png"/>
          <p:cNvPicPr/>
          <p:nvPr/>
        </p:nvPicPr>
        <p:blipFill>
          <a:blip r:embed="rId5" cstate="print"/>
          <a:stretch>
            <a:fillRect/>
          </a:stretch>
        </p:blipFill>
        <p:spPr>
          <a:xfrm>
            <a:off x="9277033" y="4166354"/>
            <a:ext cx="1813333" cy="2501674"/>
          </a:xfrm>
          <a:prstGeom prst="rect">
            <a:avLst/>
          </a:prstGeom>
        </p:spPr>
      </p:pic>
    </p:spTree>
    <p:extLst>
      <p:ext uri="{BB962C8B-B14F-4D97-AF65-F5344CB8AC3E}">
        <p14:creationId xmlns:p14="http://schemas.microsoft.com/office/powerpoint/2010/main" val="146249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万彩录屏大师.png"/>
          <p:cNvPicPr/>
          <p:nvPr/>
        </p:nvPicPr>
        <p:blipFill>
          <a:blip r:embed="rId2" cstate="print"/>
          <a:stretch>
            <a:fillRect/>
          </a:stretch>
        </p:blipFill>
        <p:spPr>
          <a:xfrm>
            <a:off x="1074919" y="249735"/>
            <a:ext cx="2269172" cy="2728595"/>
          </a:xfrm>
          <a:prstGeom prst="rect">
            <a:avLst/>
          </a:prstGeom>
        </p:spPr>
      </p:pic>
      <p:sp>
        <p:nvSpPr>
          <p:cNvPr id="5" name="矩形 4"/>
          <p:cNvSpPr/>
          <p:nvPr/>
        </p:nvSpPr>
        <p:spPr>
          <a:xfrm>
            <a:off x="4053840" y="459870"/>
            <a:ext cx="6096000" cy="2308324"/>
          </a:xfrm>
          <a:prstGeom prst="rect">
            <a:avLst/>
          </a:prstGeom>
        </p:spPr>
        <p:txBody>
          <a:bodyPr>
            <a:spAutoFit/>
          </a:bodyPr>
          <a:lstStyle/>
          <a:p>
            <a:pPr algn="just">
              <a:spcAft>
                <a:spcPts val="0"/>
              </a:spcAft>
            </a:pPr>
            <a:r>
              <a:rPr lang="zh-CN" altLang="en-US" b="1" u="sng" kern="100" dirty="0">
                <a:solidFill>
                  <a:srgbClr val="0563C1"/>
                </a:solidFill>
                <a:latin typeface="等线" panose="02010600030101010101" pitchFamily="2" charset="-122"/>
                <a:ea typeface="幼圆" panose="02010509060101010101" pitchFamily="49" charset="-122"/>
                <a:cs typeface="Times New Roman" panose="02020603050405020304" pitchFamily="18" charset="0"/>
                <a:hlinkClick r:id="rId3"/>
              </a:rPr>
              <a:t>万彩录屏大师</a:t>
            </a:r>
            <a:r>
              <a:rPr lang="en-US" b="1" kern="100" dirty="0">
                <a:latin typeface="幼圆" panose="02010509060101010101" pitchFamily="49" charset="-122"/>
                <a:ea typeface="等线" panose="02010600030101010101" pitchFamily="2" charset="-122"/>
                <a:cs typeface="Times New Roman" panose="02020603050405020304" pitchFamily="18" charset="0"/>
              </a:rPr>
              <a:t> </a:t>
            </a:r>
            <a:r>
              <a:rPr lang="zh-CN" sz="1600" b="1" kern="100" dirty="0" smtClean="0">
                <a:effectLst/>
                <a:latin typeface="等线" panose="02010600030101010101" pitchFamily="2" charset="-122"/>
                <a:ea typeface="幼圆" panose="02010509060101010101" pitchFamily="49" charset="-122"/>
                <a:cs typeface="Times New Roman" panose="02020603050405020304" pitchFamily="18" charset="0"/>
              </a:rPr>
              <a:t>（</a:t>
            </a:r>
            <a:r>
              <a:rPr lang="en-US" sz="1600" b="1" kern="100" dirty="0" smtClean="0">
                <a:effectLst/>
                <a:latin typeface="幼圆" panose="02010509060101010101" pitchFamily="49" charset="-122"/>
                <a:ea typeface="等线" panose="02010600030101010101" pitchFamily="2" charset="-122"/>
                <a:cs typeface="Times New Roman" panose="02020603050405020304" pitchFamily="18" charset="0"/>
              </a:rPr>
              <a:t>www.wcapture.cn</a:t>
            </a:r>
            <a:r>
              <a:rPr lang="zh-CN" altLang="en-US" sz="1600" b="1" kern="100" dirty="0">
                <a:latin typeface="幼圆" panose="02010509060101010101" pitchFamily="49" charset="-122"/>
                <a:cs typeface="Times New Roman" panose="02020603050405020304" pitchFamily="18" charset="0"/>
              </a:rPr>
              <a:t>）</a:t>
            </a:r>
            <a:endParaRPr lang="en-US" sz="1400" kern="100" dirty="0" smtClean="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zh-CN" altLang="en-US" kern="100" dirty="0">
                <a:latin typeface="等线" panose="02010600030101010101" pitchFamily="2" charset="-122"/>
                <a:ea typeface="幼圆" panose="02010509060101010101" pitchFamily="49" charset="-122"/>
                <a:cs typeface="Times New Roman" panose="02020603050405020304" pitchFamily="18" charset="0"/>
              </a:rPr>
              <a:t>万彩录屏大师是一款集电脑屏幕录制与视频后期编辑于一身的录屏神器。界面简洁，操作傻瓜式，简单易上手；录制视频不卡顿，不限时，录制区域灵活选；后期编辑多样化，海量素材等你拿，炫酷动画随意添，动画人物随手上，片头片尾轻松加；过渡效果，镜头特效，背景音乐，字幕配音，随时随地随心添；视频输出格式任挑选，一键输出，高清输出，无限输出</a:t>
            </a:r>
            <a:r>
              <a:rPr lang="en-US" kern="100" dirty="0">
                <a:latin typeface="幼圆" panose="02010509060101010101" pitchFamily="49" charset="-122"/>
                <a:ea typeface="等线" panose="02010600030101010101" pitchFamily="2" charset="-122"/>
                <a:cs typeface="Times New Roman" panose="02020603050405020304" pitchFamily="18" charset="0"/>
              </a:rPr>
              <a:t>!</a:t>
            </a:r>
            <a:endParaRPr lang="en-US"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6" name="矩形 5"/>
          <p:cNvSpPr/>
          <p:nvPr/>
        </p:nvSpPr>
        <p:spPr>
          <a:xfrm>
            <a:off x="579120" y="4234266"/>
            <a:ext cx="6096000" cy="2308324"/>
          </a:xfrm>
          <a:prstGeom prst="rect">
            <a:avLst/>
          </a:prstGeom>
        </p:spPr>
        <p:txBody>
          <a:bodyPr>
            <a:spAutoFit/>
          </a:bodyPr>
          <a:lstStyle/>
          <a:p>
            <a:pPr algn="just">
              <a:spcAft>
                <a:spcPts val="0"/>
              </a:spcAft>
            </a:pPr>
            <a:r>
              <a:rPr lang="zh-CN" altLang="en-US" b="1" u="sng" kern="100" dirty="0">
                <a:solidFill>
                  <a:srgbClr val="0563C1"/>
                </a:solidFill>
                <a:latin typeface="等线" panose="02010600030101010101" pitchFamily="2" charset="-122"/>
                <a:ea typeface="幼圆" panose="02010509060101010101" pitchFamily="49" charset="-122"/>
                <a:cs typeface="Times New Roman" panose="02020603050405020304" pitchFamily="18" charset="0"/>
                <a:hlinkClick r:id="rId4"/>
              </a:rPr>
              <a:t>万彩脑图大师</a:t>
            </a:r>
            <a:r>
              <a:rPr lang="en-US" b="1" kern="100" dirty="0">
                <a:latin typeface="幼圆" panose="02010509060101010101" pitchFamily="49" charset="-122"/>
                <a:ea typeface="等线" panose="02010600030101010101" pitchFamily="2" charset="-122"/>
                <a:cs typeface="Times New Roman" panose="02020603050405020304" pitchFamily="18" charset="0"/>
              </a:rPr>
              <a:t> </a:t>
            </a:r>
            <a:r>
              <a:rPr lang="zh-CN" sz="1600" b="1" kern="100" dirty="0" smtClean="0">
                <a:effectLst/>
                <a:latin typeface="等线" panose="02010600030101010101" pitchFamily="2" charset="-122"/>
                <a:ea typeface="幼圆" panose="02010509060101010101" pitchFamily="49" charset="-122"/>
                <a:cs typeface="Times New Roman" panose="02020603050405020304" pitchFamily="18" charset="0"/>
              </a:rPr>
              <a:t>（</a:t>
            </a:r>
            <a:r>
              <a:rPr lang="en-US" sz="1600" b="1" kern="100" dirty="0" smtClean="0">
                <a:effectLst/>
                <a:latin typeface="幼圆" panose="02010509060101010101" pitchFamily="49" charset="-122"/>
                <a:ea typeface="等线" panose="02010600030101010101" pitchFamily="2" charset="-122"/>
                <a:cs typeface="Times New Roman" panose="02020603050405020304" pitchFamily="18" charset="0"/>
              </a:rPr>
              <a:t>www.wmindmap.cn</a:t>
            </a:r>
            <a:r>
              <a:rPr lang="zh-CN" altLang="en-US" sz="1600" b="1" kern="100" dirty="0">
                <a:latin typeface="幼圆" panose="02010509060101010101" pitchFamily="49" charset="-122"/>
                <a:cs typeface="Times New Roman" panose="02020603050405020304" pitchFamily="18" charset="0"/>
              </a:rPr>
              <a:t>）</a:t>
            </a:r>
            <a:endParaRPr lang="en-US" sz="1400" kern="100" dirty="0" smtClean="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zh-CN" altLang="en-US" kern="100" dirty="0">
                <a:latin typeface="等线" panose="02010600030101010101" pitchFamily="2" charset="-122"/>
                <a:ea typeface="幼圆" panose="02010509060101010101" pitchFamily="49" charset="-122"/>
                <a:cs typeface="Times New Roman" panose="02020603050405020304" pitchFamily="18" charset="0"/>
              </a:rPr>
              <a:t>是一款便捷，简单易操作的</a:t>
            </a:r>
            <a:r>
              <a:rPr lang="en-US" kern="100" dirty="0">
                <a:latin typeface="幼圆" panose="02010509060101010101" pitchFamily="49" charset="-122"/>
                <a:ea typeface="等线" panose="02010600030101010101" pitchFamily="2" charset="-122"/>
                <a:cs typeface="Times New Roman" panose="02020603050405020304" pitchFamily="18" charset="0"/>
              </a:rPr>
              <a:t>3D</a:t>
            </a:r>
            <a:r>
              <a:rPr lang="zh-CN" altLang="en-US" kern="100" dirty="0">
                <a:latin typeface="幼圆" panose="02010509060101010101" pitchFamily="49" charset="-122"/>
                <a:cs typeface="Times New Roman" panose="02020603050405020304" pitchFamily="18" charset="0"/>
              </a:rPr>
              <a:t>缩放思维导图编辑与绘制软件。强大的功能，人性化的设计能让您在短短的几分钟内绘制出专业级，充满创意的脑图。内嵌多样的结构布局与创意的主题库，轻松点击便可使用。可任意下载海量精致的脑图模板，直接替换内容，创建逻辑清楚的思维导图。酷炫的</a:t>
            </a:r>
            <a:r>
              <a:rPr lang="en-US" kern="100" dirty="0">
                <a:latin typeface="幼圆" panose="02010509060101010101" pitchFamily="49" charset="-122"/>
                <a:ea typeface="等线" panose="02010600030101010101" pitchFamily="2" charset="-122"/>
                <a:cs typeface="Times New Roman" panose="02020603050405020304" pitchFamily="18" charset="0"/>
              </a:rPr>
              <a:t>3D</a:t>
            </a:r>
            <a:r>
              <a:rPr lang="zh-CN" altLang="en-US" kern="100" dirty="0">
                <a:latin typeface="幼圆" panose="02010509060101010101" pitchFamily="49" charset="-122"/>
                <a:cs typeface="Times New Roman" panose="02020603050405020304" pitchFamily="18" charset="0"/>
              </a:rPr>
              <a:t>镜头特效让脑图更具镜头感。支持多种输出方式，让您轻松实现作品线上线下的展示与分享。</a:t>
            </a:r>
            <a:endParaRPr lang="en-US"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7" name="Picture 9" descr="万彩录屏大师2.png"/>
          <p:cNvPicPr/>
          <p:nvPr/>
        </p:nvPicPr>
        <p:blipFill>
          <a:blip r:embed="rId5" cstate="print"/>
          <a:stretch>
            <a:fillRect/>
          </a:stretch>
        </p:blipFill>
        <p:spPr>
          <a:xfrm>
            <a:off x="8410801" y="4017010"/>
            <a:ext cx="1843542" cy="2525580"/>
          </a:xfrm>
          <a:prstGeom prst="rect">
            <a:avLst/>
          </a:prstGeom>
        </p:spPr>
      </p:pic>
    </p:spTree>
    <p:extLst>
      <p:ext uri="{BB962C8B-B14F-4D97-AF65-F5344CB8AC3E}">
        <p14:creationId xmlns:p14="http://schemas.microsoft.com/office/powerpoint/2010/main" val="3437993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p:nvPr/>
        </p:nvPicPr>
        <p:blipFill>
          <a:blip r:embed="rId2" cstate="print"/>
          <a:srcRect/>
          <a:stretch>
            <a:fillRect/>
          </a:stretch>
        </p:blipFill>
        <p:spPr bwMode="auto">
          <a:xfrm>
            <a:off x="1272266" y="533943"/>
            <a:ext cx="3064601" cy="2261507"/>
          </a:xfrm>
          <a:prstGeom prst="rect">
            <a:avLst/>
          </a:prstGeom>
          <a:noFill/>
          <a:ln w="9525">
            <a:noFill/>
            <a:miter lim="800000"/>
            <a:headEnd/>
            <a:tailEnd/>
          </a:ln>
        </p:spPr>
      </p:pic>
      <p:sp>
        <p:nvSpPr>
          <p:cNvPr id="5" name="矩形 4"/>
          <p:cNvSpPr/>
          <p:nvPr/>
        </p:nvSpPr>
        <p:spPr>
          <a:xfrm>
            <a:off x="5281749" y="533943"/>
            <a:ext cx="6096000" cy="2308324"/>
          </a:xfrm>
          <a:prstGeom prst="rect">
            <a:avLst/>
          </a:prstGeom>
        </p:spPr>
        <p:txBody>
          <a:bodyPr>
            <a:spAutoFit/>
          </a:bodyPr>
          <a:lstStyle/>
          <a:p>
            <a:r>
              <a:rPr lang="zh-CN" altLang="en-US" b="1" u="sng" kern="100" dirty="0">
                <a:solidFill>
                  <a:srgbClr val="0563C1"/>
                </a:solidFill>
                <a:latin typeface="等线" panose="02010600030101010101" pitchFamily="2" charset="-122"/>
                <a:ea typeface="幼圆" panose="02010509060101010101" pitchFamily="49" charset="-122"/>
                <a:cs typeface="Times New Roman" panose="02020603050405020304" pitchFamily="18" charset="0"/>
                <a:hlinkClick r:id="rId3"/>
              </a:rPr>
              <a:t>云展网</a:t>
            </a:r>
            <a:r>
              <a:rPr lang="zh-CN" sz="1600" b="1" kern="100" dirty="0" smtClean="0">
                <a:effectLst/>
                <a:latin typeface="等线" panose="02010600030101010101" pitchFamily="2" charset="-122"/>
                <a:ea typeface="幼圆" panose="02010509060101010101" pitchFamily="49" charset="-122"/>
                <a:cs typeface="Times New Roman" panose="02020603050405020304" pitchFamily="18" charset="0"/>
              </a:rPr>
              <a:t>（</a:t>
            </a:r>
            <a:r>
              <a:rPr lang="en-US" sz="1600" b="1" kern="100" dirty="0" smtClean="0">
                <a:effectLst/>
                <a:latin typeface="幼圆" panose="02010509060101010101" pitchFamily="49" charset="-122"/>
                <a:ea typeface="等线" panose="02010600030101010101" pitchFamily="2" charset="-122"/>
                <a:cs typeface="Times New Roman" panose="02020603050405020304" pitchFamily="18" charset="0"/>
              </a:rPr>
              <a:t>www.yunzhan365.com</a:t>
            </a:r>
            <a:r>
              <a:rPr lang="zh-CN" altLang="en-US" sz="1600" b="1" kern="100" dirty="0">
                <a:latin typeface="幼圆" panose="02010509060101010101" pitchFamily="49" charset="-122"/>
                <a:cs typeface="Times New Roman" panose="02020603050405020304" pitchFamily="18" charset="0"/>
              </a:rPr>
              <a:t>）</a:t>
            </a:r>
            <a:endParaRPr lang="en-US" sz="1400" kern="100" dirty="0" smtClean="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zh-CN" altLang="en-US" kern="100" dirty="0">
                <a:latin typeface="等线" panose="02010600030101010101" pitchFamily="2" charset="-122"/>
                <a:ea typeface="幼圆" panose="02010509060101010101" pitchFamily="49" charset="-122"/>
                <a:cs typeface="Times New Roman" panose="02020603050405020304" pitchFamily="18" charset="0"/>
              </a:rPr>
              <a:t>是一个免费的，专业的在线杂志发布及阅读分享平台。操作简单便捷，直接上传</a:t>
            </a:r>
            <a:r>
              <a:rPr lang="en-US" kern="100" dirty="0">
                <a:latin typeface="幼圆" panose="02010509060101010101" pitchFamily="49" charset="-122"/>
                <a:ea typeface="等线" panose="02010600030101010101" pitchFamily="2" charset="-122"/>
                <a:cs typeface="Times New Roman" panose="02020603050405020304" pitchFamily="18" charset="0"/>
              </a:rPr>
              <a:t>PDF</a:t>
            </a:r>
            <a:r>
              <a:rPr lang="zh-CN" altLang="en-US" kern="100" dirty="0">
                <a:latin typeface="幼圆" panose="02010509060101010101" pitchFamily="49" charset="-122"/>
                <a:cs typeface="Times New Roman" panose="02020603050405020304" pitchFamily="18" charset="0"/>
              </a:rPr>
              <a:t>即可生成精美的</a:t>
            </a:r>
            <a:r>
              <a:rPr lang="en-US" kern="100" dirty="0">
                <a:latin typeface="幼圆" panose="02010509060101010101" pitchFamily="49" charset="-122"/>
                <a:ea typeface="等线" panose="02010600030101010101" pitchFamily="2" charset="-122"/>
                <a:cs typeface="Times New Roman" panose="02020603050405020304" pitchFamily="18" charset="0"/>
              </a:rPr>
              <a:t>3D</a:t>
            </a:r>
            <a:r>
              <a:rPr lang="zh-CN" altLang="en-US" kern="100" dirty="0">
                <a:latin typeface="幼圆" panose="02010509060101010101" pitchFamily="49" charset="-122"/>
                <a:cs typeface="Times New Roman" panose="02020603050405020304" pitchFamily="18" charset="0"/>
              </a:rPr>
              <a:t>翻页电子书，不限画册</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杂志</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内刊</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文档等；并可迅速获取电子书的链接以及二维码。兼容</a:t>
            </a:r>
            <a:r>
              <a:rPr lang="en-US" kern="100" dirty="0">
                <a:latin typeface="幼圆" panose="02010509060101010101" pitchFamily="49" charset="-122"/>
                <a:ea typeface="等线" panose="02010600030101010101" pitchFamily="2" charset="-122"/>
                <a:cs typeface="Times New Roman" panose="02020603050405020304" pitchFamily="18" charset="0"/>
              </a:rPr>
              <a:t>Flash</a:t>
            </a:r>
            <a:r>
              <a:rPr lang="zh-CN" altLang="en-US" kern="100" dirty="0">
                <a:latin typeface="幼圆" panose="02010509060101010101" pitchFamily="49" charset="-122"/>
                <a:cs typeface="Times New Roman" panose="02020603050405020304" pitchFamily="18" charset="0"/>
              </a:rPr>
              <a:t>与</a:t>
            </a:r>
            <a:r>
              <a:rPr lang="en-US" kern="100" dirty="0">
                <a:latin typeface="幼圆" panose="02010509060101010101" pitchFamily="49" charset="-122"/>
                <a:ea typeface="等线" panose="02010600030101010101" pitchFamily="2" charset="-122"/>
                <a:cs typeface="Times New Roman" panose="02020603050405020304" pitchFamily="18" charset="0"/>
              </a:rPr>
              <a:t>Html5</a:t>
            </a:r>
            <a:r>
              <a:rPr lang="zh-CN" altLang="en-US" kern="100" dirty="0">
                <a:latin typeface="幼圆" panose="02010509060101010101" pitchFamily="49" charset="-122"/>
                <a:cs typeface="Times New Roman" panose="02020603050405020304" pitchFamily="18" charset="0"/>
              </a:rPr>
              <a:t>技术，支持音乐</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全文检索</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目录</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书橱书架等功能。可以通过手机、平板和电脑阅读，也可以把电子书嵌入到网站阅读，甚至支持把电子书的链接放在网站上。</a:t>
            </a:r>
            <a:endParaRPr lang="en-US"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6" name="矩形 5"/>
          <p:cNvSpPr/>
          <p:nvPr/>
        </p:nvSpPr>
        <p:spPr>
          <a:xfrm>
            <a:off x="526868" y="3967466"/>
            <a:ext cx="6096000" cy="2554545"/>
          </a:xfrm>
          <a:prstGeom prst="rect">
            <a:avLst/>
          </a:prstGeom>
        </p:spPr>
        <p:txBody>
          <a:bodyPr>
            <a:spAutoFit/>
          </a:bodyPr>
          <a:lstStyle/>
          <a:p>
            <a:pPr algn="just">
              <a:spcAft>
                <a:spcPts val="0"/>
              </a:spcAft>
            </a:pPr>
            <a:r>
              <a:rPr lang="zh-CN" altLang="en-US" b="1" u="sng" kern="100" dirty="0">
                <a:solidFill>
                  <a:srgbClr val="0563C1"/>
                </a:solidFill>
                <a:latin typeface="等线" panose="02010600030101010101" pitchFamily="2" charset="-122"/>
                <a:ea typeface="幼圆" panose="02010509060101010101" pitchFamily="49" charset="-122"/>
                <a:cs typeface="Times New Roman" panose="02020603050405020304" pitchFamily="18" charset="0"/>
                <a:hlinkClick r:id="rId4"/>
              </a:rPr>
              <a:t>名编辑电子杂志大师</a:t>
            </a:r>
            <a:r>
              <a:rPr lang="en-US" b="1" kern="100" dirty="0">
                <a:latin typeface="幼圆" panose="02010509060101010101" pitchFamily="49" charset="-122"/>
                <a:ea typeface="等线" panose="02010600030101010101" pitchFamily="2" charset="-122"/>
                <a:cs typeface="Times New Roman" panose="02020603050405020304" pitchFamily="18" charset="0"/>
              </a:rPr>
              <a:t> </a:t>
            </a:r>
            <a:endParaRPr lang="en-US" sz="1400" kern="100" dirty="0" smtClean="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zh-CN" sz="1600" b="1" kern="100" dirty="0" smtClean="0">
                <a:effectLst/>
                <a:latin typeface="等线" panose="02010600030101010101" pitchFamily="2" charset="-122"/>
                <a:ea typeface="幼圆" panose="02010509060101010101" pitchFamily="49" charset="-122"/>
                <a:cs typeface="Times New Roman" panose="02020603050405020304" pitchFamily="18" charset="0"/>
              </a:rPr>
              <a:t>（</a:t>
            </a:r>
            <a:r>
              <a:rPr lang="en-US" sz="1600" b="1" kern="100" dirty="0" smtClean="0">
                <a:effectLst/>
                <a:latin typeface="幼圆" panose="02010509060101010101" pitchFamily="49" charset="-122"/>
                <a:ea typeface="等线" panose="02010600030101010101" pitchFamily="2" charset="-122"/>
                <a:cs typeface="Times New Roman" panose="02020603050405020304" pitchFamily="18" charset="0"/>
              </a:rPr>
              <a:t>www.mingbianji.com</a:t>
            </a:r>
            <a:r>
              <a:rPr lang="zh-CN" altLang="en-US" sz="1600" b="1" kern="100" dirty="0">
                <a:latin typeface="幼圆" panose="02010509060101010101" pitchFamily="49" charset="-122"/>
                <a:cs typeface="Times New Roman" panose="02020603050405020304" pitchFamily="18" charset="0"/>
              </a:rPr>
              <a:t>）</a:t>
            </a:r>
            <a:endParaRPr lang="en-US" sz="1400" kern="100" dirty="0" smtClean="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zh-CN" altLang="en-US" kern="100" dirty="0">
                <a:latin typeface="等线" panose="02010600030101010101" pitchFamily="2" charset="-122"/>
                <a:ea typeface="幼圆" panose="02010509060101010101" pitchFamily="49" charset="-122"/>
                <a:cs typeface="Times New Roman" panose="02020603050405020304" pitchFamily="18" charset="0"/>
              </a:rPr>
              <a:t>集编辑与转换于一身的企业级电子杂志制作软件。导入</a:t>
            </a:r>
            <a:r>
              <a:rPr lang="en-US" kern="100" dirty="0">
                <a:latin typeface="幼圆" panose="02010509060101010101" pitchFamily="49" charset="-122"/>
                <a:ea typeface="等线" panose="02010600030101010101" pitchFamily="2" charset="-122"/>
                <a:cs typeface="Times New Roman" panose="02020603050405020304" pitchFamily="18" charset="0"/>
              </a:rPr>
              <a:t>PDF/</a:t>
            </a:r>
            <a:r>
              <a:rPr lang="zh-CN" altLang="en-US" kern="100" dirty="0">
                <a:latin typeface="幼圆" panose="02010509060101010101" pitchFamily="49" charset="-122"/>
                <a:cs typeface="Times New Roman" panose="02020603050405020304" pitchFamily="18" charset="0"/>
              </a:rPr>
              <a:t>图片，可单个或者批量地转换成</a:t>
            </a:r>
            <a:r>
              <a:rPr lang="en-US" kern="100" dirty="0">
                <a:latin typeface="幼圆" panose="02010509060101010101" pitchFamily="49" charset="-122"/>
                <a:ea typeface="等线" panose="02010600030101010101" pitchFamily="2" charset="-122"/>
                <a:cs typeface="Times New Roman" panose="02020603050405020304" pitchFamily="18" charset="0"/>
              </a:rPr>
              <a:t>3D</a:t>
            </a:r>
            <a:r>
              <a:rPr lang="zh-CN" altLang="en-US" kern="100" dirty="0">
                <a:latin typeface="幼圆" panose="02010509060101010101" pitchFamily="49" charset="-122"/>
                <a:cs typeface="Times New Roman" panose="02020603050405020304" pitchFamily="18" charset="0"/>
              </a:rPr>
              <a:t>仿真翻页</a:t>
            </a:r>
            <a:r>
              <a:rPr lang="en-US" kern="100" dirty="0">
                <a:latin typeface="幼圆" panose="02010509060101010101" pitchFamily="49" charset="-122"/>
                <a:ea typeface="等线" panose="02010600030101010101" pitchFamily="2" charset="-122"/>
                <a:cs typeface="Times New Roman" panose="02020603050405020304" pitchFamily="18" charset="0"/>
              </a:rPr>
              <a:t>/</a:t>
            </a:r>
            <a:r>
              <a:rPr lang="zh-CN" altLang="en-US" kern="100" dirty="0">
                <a:latin typeface="幼圆" panose="02010509060101010101" pitchFamily="49" charset="-122"/>
                <a:cs typeface="Times New Roman" panose="02020603050405020304" pitchFamily="18" charset="0"/>
              </a:rPr>
              <a:t>左右滑动翻页的</a:t>
            </a:r>
            <a:r>
              <a:rPr lang="en-US" kern="100" dirty="0">
                <a:latin typeface="幼圆" panose="02010509060101010101" pitchFamily="49" charset="-122"/>
                <a:ea typeface="等线" panose="02010600030101010101" pitchFamily="2" charset="-122"/>
                <a:cs typeface="Times New Roman" panose="02020603050405020304" pitchFamily="18" charset="0"/>
              </a:rPr>
              <a:t>Flash/HTML5</a:t>
            </a:r>
            <a:r>
              <a:rPr lang="zh-CN" altLang="en-US" kern="100" dirty="0">
                <a:latin typeface="幼圆" panose="02010509060101010101" pitchFamily="49" charset="-122"/>
                <a:cs typeface="Times New Roman" panose="02020603050405020304" pitchFamily="18" charset="0"/>
              </a:rPr>
              <a:t>电子杂志。页面可添加视频、声音、</a:t>
            </a:r>
            <a:r>
              <a:rPr lang="en-US" kern="100" dirty="0">
                <a:latin typeface="幼圆" panose="02010509060101010101" pitchFamily="49" charset="-122"/>
                <a:ea typeface="等线" panose="02010600030101010101" pitchFamily="2" charset="-122"/>
                <a:cs typeface="Times New Roman" panose="02020603050405020304" pitchFamily="18" charset="0"/>
              </a:rPr>
              <a:t>Flash</a:t>
            </a:r>
            <a:r>
              <a:rPr lang="zh-CN" altLang="en-US" kern="100" dirty="0">
                <a:latin typeface="幼圆" panose="02010509060101010101" pitchFamily="49" charset="-122"/>
                <a:cs typeface="Times New Roman" panose="02020603050405020304" pitchFamily="18" charset="0"/>
              </a:rPr>
              <a:t>动画、链接、形状、图片播放器等多媒体元素增强内容表达。自定义杂志的硬皮封面和多语言浏览界面，内置丰富的模板。多样化的输出格式能很好地满足在线阅读和离线阅读的需求。</a:t>
            </a:r>
            <a:endParaRPr lang="en-US"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7" name="Picture 11" descr="万彩录屏大师2.png"/>
          <p:cNvPicPr/>
          <p:nvPr/>
        </p:nvPicPr>
        <p:blipFill>
          <a:blip r:embed="rId5" cstate="print"/>
          <a:stretch>
            <a:fillRect/>
          </a:stretch>
        </p:blipFill>
        <p:spPr>
          <a:xfrm>
            <a:off x="8714784" y="3967466"/>
            <a:ext cx="1670187" cy="2554545"/>
          </a:xfrm>
          <a:prstGeom prst="rect">
            <a:avLst/>
          </a:prstGeom>
        </p:spPr>
      </p:pic>
    </p:spTree>
    <p:extLst>
      <p:ext uri="{BB962C8B-B14F-4D97-AF65-F5344CB8AC3E}">
        <p14:creationId xmlns:p14="http://schemas.microsoft.com/office/powerpoint/2010/main" val="123914871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1064</Words>
  <Application>Microsoft Office PowerPoint</Application>
  <PresentationFormat>宽屏</PresentationFormat>
  <Paragraphs>15</Paragraphs>
  <Slides>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vt:i4>
      </vt:variant>
    </vt:vector>
  </HeadingPairs>
  <TitlesOfParts>
    <vt:vector size="11" baseType="lpstr">
      <vt:lpstr>幼圆</vt:lpstr>
      <vt:lpstr>等线</vt:lpstr>
      <vt:lpstr>等线 Light</vt:lpstr>
      <vt:lpstr>Arial</vt:lpstr>
      <vt:lpstr>Calibri</vt:lpstr>
      <vt:lpstr>Calibri Light</vt:lpstr>
      <vt:lpstr>Times New Roman</vt:lpstr>
      <vt:lpstr>Office 主题​​</vt:lpstr>
      <vt:lpstr>PowerPoint 演示文稿</vt:lpstr>
      <vt:lpstr>PowerPoint 演示文稿</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dc:creator>
  <cp:lastModifiedBy>Microsoft</cp:lastModifiedBy>
  <cp:revision>12</cp:revision>
  <dcterms:created xsi:type="dcterms:W3CDTF">2017-11-24T04:00:02Z</dcterms:created>
  <dcterms:modified xsi:type="dcterms:W3CDTF">2017-11-24T04:03:54Z</dcterms:modified>
</cp:coreProperties>
</file>